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  <p:sldMasterId id="2147483803" r:id="rId2"/>
    <p:sldMasterId id="2147483822" r:id="rId3"/>
  </p:sldMasterIdLst>
  <p:notesMasterIdLst>
    <p:notesMasterId r:id="rId28"/>
  </p:notesMasterIdLst>
  <p:handoutMasterIdLst>
    <p:handoutMasterId r:id="rId29"/>
  </p:handoutMasterIdLst>
  <p:sldIdLst>
    <p:sldId id="305" r:id="rId4"/>
    <p:sldId id="309" r:id="rId5"/>
    <p:sldId id="262" r:id="rId6"/>
    <p:sldId id="268" r:id="rId7"/>
    <p:sldId id="263" r:id="rId8"/>
    <p:sldId id="298" r:id="rId9"/>
    <p:sldId id="302" r:id="rId10"/>
    <p:sldId id="261" r:id="rId11"/>
    <p:sldId id="259" r:id="rId12"/>
    <p:sldId id="265" r:id="rId13"/>
    <p:sldId id="294" r:id="rId14"/>
    <p:sldId id="277" r:id="rId15"/>
    <p:sldId id="287" r:id="rId16"/>
    <p:sldId id="280" r:id="rId17"/>
    <p:sldId id="279" r:id="rId18"/>
    <p:sldId id="284" r:id="rId19"/>
    <p:sldId id="288" r:id="rId20"/>
    <p:sldId id="286" r:id="rId21"/>
    <p:sldId id="296" r:id="rId22"/>
    <p:sldId id="297" r:id="rId23"/>
    <p:sldId id="285" r:id="rId24"/>
    <p:sldId id="306" r:id="rId25"/>
    <p:sldId id="307" r:id="rId26"/>
    <p:sldId id="308" r:id="rId27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28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7133E-1CF8-44AC-A67D-571664746C5D}" type="datetimeFigureOut">
              <a:rPr lang="fi-FI" smtClean="0"/>
              <a:t>1.10.2014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E5A0-1B4B-4886-B095-F95CB154AD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95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1.10.2014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25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32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38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51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764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52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17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629" indent="-282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198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278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357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6436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8516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0595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2675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5055E2-9916-4D27-9880-83A15E1D55DD}" type="slidenum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i-FI" altLang="fi-FI" smtClean="0">
              <a:latin typeface="Arial" charset="0"/>
            </a:endParaRPr>
          </a:p>
        </p:txBody>
      </p:sp>
      <p:sp>
        <p:nvSpPr>
          <p:cNvPr id="2" name="Huomautuste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629" indent="-282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198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278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357" indent="-226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6436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8516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0595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2675" indent="-226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A76EB-4FA5-4D9F-BE2B-8EE80C550A4D}" type="slidenum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i-FI" altLang="fi-FI" smtClean="0">
              <a:latin typeface="Arial" charset="0"/>
            </a:endParaRPr>
          </a:p>
        </p:txBody>
      </p:sp>
      <p:sp>
        <p:nvSpPr>
          <p:cNvPr id="2" name="Huomautuste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218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57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25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9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694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84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84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2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6393-96DE-4157-9F44-D21E863C9FD7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A399-1380-4CEA-BD68-83B3CC576ACC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B9F9-CAAB-4BBF-ADE9-596C0DF8B7EF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EDD-6191-47B4-AD81-1C58C8FB019A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85-ECAF-4D9B-A071-C563EBC2A0A5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13E-E803-4896-93BF-EB19F8B15EE4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14C-E8D3-4138-B3A1-0F1E8493EDE9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E733-56EE-4654-A091-4CE6AC57504B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21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0FEE-CBB9-4E82-9BDF-F7D01A8D5B0A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E8BA-1B93-4353-B3C8-5D480ABBA07B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8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1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4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88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08C3-0CE4-4328-BE47-E7E8092AE171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A07-3DC3-4714-84B9-F244AE83641F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1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1076-FA5F-4BD5-9FB1-BE28D9A14F57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80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FD2E-6451-4965-818C-1C8437C9B560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85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C553-4C33-4541-BAFF-45F710E593BC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352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68BD-C974-46FE-BA3F-4E05D28CACEF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6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5F34-4999-4870-A18D-C4EC764B76D0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4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9E95-BDA7-4FFA-819D-49B17100C31E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1297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43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63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541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87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402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102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337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68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0904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C13E34C8-9924-4832-B2AB-A8B6CD5CE51D}" type="datetime1">
              <a:rPr lang="fi-FI" smtClean="0"/>
              <a:t>1.10.2014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227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C0BD506C-1062-427F-A044-1DA521FD4AE2}" type="datetime1">
              <a:rPr lang="fi-FI" smtClean="0"/>
              <a:t>1.10.2014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713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868FFF-000F-43AC-A1A5-19E61A1420F7}" type="datetime1">
              <a:rPr lang="fi-FI" smtClean="0"/>
              <a:t>1.10.2014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7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D8CD78BF-55F8-49AC-B895-AB44878325E4}" type="datetime1">
              <a:rPr lang="fi-FI" smtClean="0"/>
              <a:t>1.10.2014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981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C5750A4C-A625-4641-ABE9-57AF61CEC7CC}" type="datetime1">
              <a:rPr lang="fi-FI" smtClean="0"/>
              <a:t>1.10.2014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187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62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07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171FEF9-0FEC-4CF3-9AEC-A120ED19EE27}" type="datetime1">
              <a:rPr lang="fi-FI" smtClean="0"/>
              <a:t>1.10.2014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898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294181BE-3270-4827-9001-F0ADB78A8014}" type="datetime1">
              <a:rPr lang="fi-FI" smtClean="0"/>
              <a:t>1.10.2014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499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r>
              <a:rPr lang="fi-FI" smtClean="0">
                <a:solidFill>
                  <a:srgbClr val="002E63"/>
                </a:solidFill>
                <a:cs typeface="Arial" charset="0"/>
              </a:rPr>
              <a:t>5.4.2011</a:t>
            </a:r>
            <a:endParaRPr lang="fi-FI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srgbClr val="002E63"/>
                </a:solidFill>
                <a:cs typeface="Arial" charset="0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73DAB794-5964-4857-BEAE-79E2CEB5190E}" type="datetime1">
              <a:rPr lang="fi-FI" smtClean="0"/>
              <a:t>1.10.2014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995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1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65EC25DD-EFA5-48B9-AA79-2190E4C131AC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8E1D021E-87AA-4296-9DFD-1A48B0DE78F2}" type="datetime1">
              <a:rPr lang="fi-FI" smtClean="0">
                <a:solidFill>
                  <a:srgbClr val="002E63"/>
                </a:solidFill>
              </a:rPr>
              <a:t>1.10.2014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2E63"/>
                </a:solidFill>
              </a:rPr>
              <a:t>Tuula Haatainen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721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Miina Sillanpää Seuran ja </a:t>
            </a:r>
            <a:br>
              <a:rPr lang="fi-FI" dirty="0" smtClean="0"/>
            </a:br>
            <a:r>
              <a:rPr lang="fi-FI" dirty="0" smtClean="0"/>
              <a:t>Valtaa vanhuus –liikkeen seminaari 1.10.2014</a:t>
            </a:r>
            <a:endParaRPr lang="fi-FI" dirty="0"/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Tuula Haatainen</a:t>
            </a:r>
          </a:p>
          <a:p>
            <a:r>
              <a:rPr lang="fi-FI" dirty="0" smtClean="0"/>
              <a:t>varatoimitusjohtaja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240147" y="116632"/>
            <a:ext cx="8834868" cy="2232248"/>
          </a:xfrm>
        </p:spPr>
        <p:txBody>
          <a:bodyPr>
            <a:noAutofit/>
          </a:bodyPr>
          <a:lstStyle/>
          <a:p>
            <a:r>
              <a:rPr lang="fi-FI" sz="2000" dirty="0"/>
              <a:t>Palvelurakenne </a:t>
            </a:r>
            <a:r>
              <a:rPr lang="fi-FI" sz="2000" dirty="0" smtClean="0"/>
              <a:t>vuosina 2000‒2012 ja valtakunnalliset </a:t>
            </a:r>
            <a:r>
              <a:rPr lang="fi-FI" sz="2000" dirty="0"/>
              <a:t>tavoitteet vuoteen </a:t>
            </a:r>
            <a:r>
              <a:rPr lang="fi-FI" sz="2000" dirty="0" smtClean="0"/>
              <a:t>2017, osuus 75 </a:t>
            </a:r>
            <a:r>
              <a:rPr lang="fi-FI" sz="2000" dirty="0"/>
              <a:t>vuotta täyttäneistä </a:t>
            </a:r>
            <a:r>
              <a:rPr lang="fi-FI" sz="2000" dirty="0" smtClean="0"/>
              <a:t>(%)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1800" b="0" dirty="0" smtClean="0">
                <a:solidFill>
                  <a:schemeClr val="accent1"/>
                </a:solidFill>
              </a:rPr>
              <a:t>Palvelurakenne </a:t>
            </a:r>
            <a:r>
              <a:rPr lang="fi-FI" sz="1800" b="0" dirty="0">
                <a:solidFill>
                  <a:schemeClr val="accent1"/>
                </a:solidFill>
              </a:rPr>
              <a:t>ja palveluvalikoima k</a:t>
            </a:r>
            <a:r>
              <a:rPr lang="fi-FI" sz="1800" b="0" dirty="0" smtClean="0">
                <a:solidFill>
                  <a:schemeClr val="accent1"/>
                </a:solidFill>
              </a:rPr>
              <a:t>unnan </a:t>
            </a:r>
            <a:r>
              <a:rPr lang="fi-FI" sz="1800" b="0" dirty="0">
                <a:solidFill>
                  <a:schemeClr val="accent1"/>
                </a:solidFill>
              </a:rPr>
              <a:t>asukkaiden tarpeita vastaavasti, rinnalla tarvittavat </a:t>
            </a:r>
            <a:r>
              <a:rPr lang="fi-FI" sz="1800" b="0" dirty="0" smtClean="0">
                <a:solidFill>
                  <a:schemeClr val="accent1"/>
                </a:solidFill>
              </a:rPr>
              <a:t>resurssit</a:t>
            </a:r>
            <a:r>
              <a:rPr lang="fi-FI" sz="1800" b="0" dirty="0">
                <a:solidFill>
                  <a:schemeClr val="accent1"/>
                </a:solidFill>
              </a:rPr>
              <a:t/>
            </a:r>
            <a:br>
              <a:rPr lang="fi-FI" sz="1800" b="0" dirty="0">
                <a:solidFill>
                  <a:schemeClr val="accent1"/>
                </a:solidFill>
              </a:rPr>
            </a:br>
            <a:r>
              <a:rPr lang="fi-FI" sz="1800" b="0" dirty="0" smtClean="0">
                <a:solidFill>
                  <a:schemeClr val="accent1"/>
                </a:solidFill>
              </a:rPr>
              <a:t>Monipuolinen palveluvalikoima mahdollistaa iäkkään henkilön tarpeenmukaiset räätälöidyt palvelut</a:t>
            </a:r>
            <a:endParaRPr lang="fi-FI" sz="20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6837106"/>
              </p:ext>
            </p:extLst>
          </p:nvPr>
        </p:nvGraphicFramePr>
        <p:xfrm>
          <a:off x="275315" y="2492896"/>
          <a:ext cx="8447098" cy="309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3127"/>
                <a:gridCol w="919278"/>
                <a:gridCol w="895712"/>
                <a:gridCol w="830365"/>
                <a:gridCol w="830365"/>
                <a:gridCol w="862603"/>
                <a:gridCol w="1335648"/>
              </a:tblGrid>
              <a:tr h="385197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effectLst/>
                        </a:rPr>
                        <a:t>2017*</a:t>
                      </a:r>
                      <a:endParaRPr lang="fi-FI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64373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Asuu kotona itsenäisesti/ </a:t>
                      </a:r>
                    </a:p>
                    <a:p>
                      <a:r>
                        <a:rPr lang="fi-FI" sz="1600" dirty="0" smtClean="0"/>
                        <a:t>palvelujen turvin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effectLst/>
                        </a:rPr>
                        <a:t>91-92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508701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Saa säännöllistä kotihoitoa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fi-FI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89126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Saa omaishoidon tukea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effectLst/>
                        </a:rPr>
                        <a:t> 6-7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529284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On tehostetussa palveluasumisessa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6-7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52459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On pitkäaikaisessa laitoshoidossa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2-3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657909" y="6372621"/>
            <a:ext cx="2417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 smtClean="0"/>
              <a:t>Lähde: THL, </a:t>
            </a:r>
            <a:r>
              <a:rPr lang="fi-FI" sz="1200" dirty="0" err="1" smtClean="0"/>
              <a:t>Sotkanet</a:t>
            </a:r>
            <a:endParaRPr lang="fi-FI" sz="1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275315" y="5805264"/>
            <a:ext cx="5633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0363" algn="l"/>
              </a:tabLst>
            </a:pPr>
            <a:r>
              <a:rPr lang="fi-FI" sz="1400" dirty="0" smtClean="0"/>
              <a:t>*</a:t>
            </a:r>
            <a:r>
              <a:rPr lang="fi-FI" sz="1400" dirty="0"/>
              <a:t> Laatusuosituksen valtakunnalliset tavoitteet vuoteen </a:t>
            </a:r>
            <a:r>
              <a:rPr lang="fi-FI" sz="1400" dirty="0" smtClean="0"/>
              <a:t>2017</a:t>
            </a: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BF84-4BF2-4EF2-978A-8098F574F93E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29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940966"/>
          </a:xfrm>
        </p:spPr>
        <p:txBody>
          <a:bodyPr>
            <a:normAutofit/>
          </a:bodyPr>
          <a:lstStyle/>
          <a:p>
            <a:r>
              <a:rPr lang="fi-FI" sz="2400" dirty="0"/>
              <a:t>Omaisiaan ja läheisiään auttavien ja omaishoidon tukea saavien määrä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896544" cy="4896544"/>
          </a:xfrm>
        </p:spPr>
        <p:txBody>
          <a:bodyPr>
            <a:normAutofit fontScale="47500" lnSpcReduction="20000"/>
          </a:bodyPr>
          <a:lstStyle/>
          <a:p>
            <a:r>
              <a:rPr lang="fi-FI" sz="3400" dirty="0" smtClean="0"/>
              <a:t>Säädetyt vähimmäispalkkiot 381,00 ja </a:t>
            </a:r>
            <a:r>
              <a:rPr lang="fi-FI" sz="3400" dirty="0"/>
              <a:t>761,99 </a:t>
            </a:r>
            <a:r>
              <a:rPr lang="fi-FI" sz="3400" dirty="0" smtClean="0"/>
              <a:t>e/kk vuonna 2014</a:t>
            </a:r>
          </a:p>
          <a:p>
            <a:pPr marL="0" indent="0">
              <a:buNone/>
            </a:pPr>
            <a:endParaRPr lang="fi-FI" sz="3400" dirty="0" smtClean="0"/>
          </a:p>
          <a:p>
            <a:r>
              <a:rPr lang="fi-FI" sz="3400" dirty="0" smtClean="0"/>
              <a:t>Omaishoidon tuen piirissä 42 000 vuonna 2013</a:t>
            </a:r>
          </a:p>
          <a:p>
            <a:r>
              <a:rPr lang="fi-FI" sz="3400" dirty="0" smtClean="0"/>
              <a:t>65 vuotta täyttäneitä</a:t>
            </a:r>
          </a:p>
          <a:p>
            <a:pPr lvl="1"/>
            <a:r>
              <a:rPr lang="fi-FI" sz="3400" dirty="0" smtClean="0"/>
              <a:t>Omaishoidettavista 67 %</a:t>
            </a:r>
          </a:p>
          <a:p>
            <a:pPr lvl="1"/>
            <a:r>
              <a:rPr lang="fi-FI" sz="3400" dirty="0" smtClean="0"/>
              <a:t>Omaishoitajista 55 %</a:t>
            </a:r>
          </a:p>
          <a:p>
            <a:pPr marL="457200" lvl="1" indent="0">
              <a:buNone/>
            </a:pPr>
            <a:endParaRPr lang="fi-FI" sz="3400" dirty="0" smtClean="0"/>
          </a:p>
          <a:p>
            <a:r>
              <a:rPr lang="fi-FI" sz="3400" dirty="0" smtClean="0"/>
              <a:t>Hoitopalkkiot 173 </a:t>
            </a:r>
            <a:r>
              <a:rPr lang="fi-FI" sz="3400" dirty="0"/>
              <a:t>milj. + </a:t>
            </a:r>
            <a:r>
              <a:rPr lang="fi-FI" sz="3400" dirty="0" err="1"/>
              <a:t>sote-maksut</a:t>
            </a:r>
            <a:r>
              <a:rPr lang="fi-FI" sz="3400" dirty="0"/>
              <a:t> 35 milj. v. </a:t>
            </a:r>
            <a:r>
              <a:rPr lang="fi-FI" sz="3400" dirty="0" smtClean="0"/>
              <a:t>2012</a:t>
            </a:r>
          </a:p>
          <a:p>
            <a:r>
              <a:rPr lang="fi-FI" sz="3400" dirty="0" smtClean="0"/>
              <a:t>Palvelujen </a:t>
            </a:r>
            <a:r>
              <a:rPr lang="fi-FI" sz="3400" dirty="0"/>
              <a:t>kustannukset samaa </a:t>
            </a:r>
            <a:r>
              <a:rPr lang="fi-FI" sz="3400" dirty="0" smtClean="0"/>
              <a:t>luokkaa </a:t>
            </a:r>
            <a:r>
              <a:rPr lang="fi-FI" sz="3400" dirty="0"/>
              <a:t>kuin hoitopalkkiot</a:t>
            </a:r>
          </a:p>
          <a:p>
            <a:r>
              <a:rPr lang="fi-FI" sz="3400" dirty="0"/>
              <a:t>Omaishoidon tuen </a:t>
            </a:r>
            <a:r>
              <a:rPr lang="fi-FI" sz="3400" dirty="0" smtClean="0"/>
              <a:t>kokonaiskustannukset noin 450 </a:t>
            </a:r>
            <a:r>
              <a:rPr lang="fi-FI" sz="3400" dirty="0"/>
              <a:t>milj. </a:t>
            </a:r>
            <a:r>
              <a:rPr lang="fi-FI" sz="3400" dirty="0" smtClean="0"/>
              <a:t>euroa</a:t>
            </a:r>
          </a:p>
          <a:p>
            <a:pPr marL="0" indent="0">
              <a:buNone/>
            </a:pPr>
            <a:endParaRPr lang="fi-FI" sz="3400" dirty="0" smtClean="0"/>
          </a:p>
          <a:p>
            <a:r>
              <a:rPr lang="fi-FI" sz="3400" dirty="0" smtClean="0"/>
              <a:t>Omaishoidon </a:t>
            </a:r>
            <a:r>
              <a:rPr lang="fi-FI" sz="3400" dirty="0"/>
              <a:t>tuella tehdyn hoitotyön laskennallinen arvo nykyisin noin 1,7 mrd. euroa </a:t>
            </a:r>
            <a:endParaRPr lang="fi-FI" sz="3400" dirty="0" smtClean="0"/>
          </a:p>
          <a:p>
            <a:pPr marL="0" indent="0">
              <a:buNone/>
            </a:pPr>
            <a:endParaRPr lang="fi-FI" sz="2100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867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847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A5AC-CC4F-43BA-B6F8-C0646545F7AA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35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44E-3A86-4997-8A2A-E90A7F89E568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1" y="263713"/>
            <a:ext cx="730349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6726378" y="292006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Lähde: THL</a:t>
            </a:r>
            <a:endParaRPr lang="fi-FI" sz="1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2E9-BF91-4199-8A5E-3903FBB48862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5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779600" cy="864096"/>
          </a:xfrm>
        </p:spPr>
        <p:txBody>
          <a:bodyPr>
            <a:normAutofit/>
          </a:bodyPr>
          <a:lstStyle/>
          <a:p>
            <a:r>
              <a:rPr lang="fi-FI" sz="1400" dirty="0"/>
              <a:t>Vanhuuseläkkeensaajien keskimääräinen kokonaiseläke </a:t>
            </a:r>
            <a:r>
              <a:rPr lang="fi-FI" sz="1400" dirty="0" smtClean="0"/>
              <a:t>31.12.2013</a:t>
            </a:r>
            <a:br>
              <a:rPr lang="fi-FI" sz="1400" dirty="0" smtClean="0"/>
            </a:br>
            <a:r>
              <a:rPr lang="fi-FI" sz="1200" dirty="0" smtClean="0"/>
              <a:t>Lähde: Eläketurvakeskus</a:t>
            </a:r>
            <a:r>
              <a:rPr lang="fi-FI" sz="1400" dirty="0" smtClean="0"/>
              <a:t> </a:t>
            </a:r>
            <a:endParaRPr lang="fi-FI" sz="1400" dirty="0"/>
          </a:p>
        </p:txBody>
      </p:sp>
      <p:pic>
        <p:nvPicPr>
          <p:cNvPr id="1028" name="Picture 4" descr="http://www.etk.fi/fi/gateway/PTARGS_0_2712_1052_659_3276_43/http%3B/content.etk.fi%3B7087/publishedcontent/publish/etkfi/fi/sis%C3%A4lt%C3%B6sivut/tutkimus__tilastot__ennusteet/tilastot/kaikki_el%C3%A4kkeensaajat_2013/keskimaarainen_vanhuuselake_kunnittain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8690"/>
            <a:ext cx="3312368" cy="57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64B2-F70E-412E-B9AD-9DE88C3F06B5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94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4248472" cy="1354162"/>
          </a:xfrm>
        </p:spPr>
        <p:txBody>
          <a:bodyPr>
            <a:normAutofit/>
          </a:bodyPr>
          <a:lstStyle/>
          <a:p>
            <a:r>
              <a:rPr lang="fi-FI" sz="1400" dirty="0"/>
              <a:t>Täyttä kansaneläkettä saaneet 65 vuotta täyttäneet, % vastaavanikäisestä </a:t>
            </a:r>
            <a:r>
              <a:rPr lang="fi-FI" sz="1400" dirty="0" smtClean="0"/>
              <a:t>väestöstä 2013</a:t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200" dirty="0" smtClean="0"/>
              <a:t>Lähde: THL, </a:t>
            </a:r>
            <a:r>
              <a:rPr lang="fi-FI" sz="1200" dirty="0" err="1" smtClean="0"/>
              <a:t>Sotkanet</a:t>
            </a:r>
            <a:r>
              <a:rPr lang="fi-FI" sz="1200" dirty="0" smtClean="0"/>
              <a:t> </a:t>
            </a:r>
            <a:endParaRPr lang="fi-FI" sz="1200" dirty="0"/>
          </a:p>
        </p:txBody>
      </p:sp>
      <p:grpSp>
        <p:nvGrpSpPr>
          <p:cNvPr id="6" name="Ryhmä 5"/>
          <p:cNvGrpSpPr/>
          <p:nvPr/>
        </p:nvGrpSpPr>
        <p:grpSpPr>
          <a:xfrm>
            <a:off x="4788024" y="188640"/>
            <a:ext cx="3714750" cy="6248400"/>
            <a:chOff x="2714625" y="304800"/>
            <a:chExt cx="3714750" cy="6248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304800"/>
              <a:ext cx="3714750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222" y="1539999"/>
              <a:ext cx="12573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342087"/>
              <a:ext cx="27336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BD4F-3110-4B34-B975-19ED7E471112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16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1" b="5167"/>
          <a:stretch/>
        </p:blipFill>
        <p:spPr bwMode="auto">
          <a:xfrm>
            <a:off x="0" y="0"/>
            <a:ext cx="5050369" cy="62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052448" y="332656"/>
            <a:ext cx="2087504" cy="350912"/>
          </a:xfrm>
        </p:spPr>
        <p:txBody>
          <a:bodyPr>
            <a:normAutofit fontScale="90000"/>
          </a:bodyPr>
          <a:lstStyle/>
          <a:p>
            <a:r>
              <a:rPr lang="fi-FI" sz="1000" dirty="0" smtClean="0"/>
              <a:t>koko maa=100</a:t>
            </a:r>
            <a:br>
              <a:rPr lang="fi-FI" sz="1000" dirty="0" smtClean="0"/>
            </a:br>
            <a:r>
              <a:rPr lang="fi-FI" sz="1000" dirty="0" smtClean="0"/>
              <a:t>Lähde: Kela, Terveyspuntari</a:t>
            </a:r>
            <a:endParaRPr lang="fi-FI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25" y="348265"/>
            <a:ext cx="3273327" cy="60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38" y="764704"/>
            <a:ext cx="1455427" cy="15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499991" y="0"/>
            <a:ext cx="453127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Terveytensä keskitasoiseksi tai sitä huonommaksi kokevien osuus, % maakunnittain</a:t>
            </a:r>
          </a:p>
          <a:p>
            <a:r>
              <a:rPr lang="fi-FI" sz="900" b="1" dirty="0" smtClean="0"/>
              <a:t>Lähde: THL</a:t>
            </a:r>
            <a:endParaRPr lang="fi-FI" sz="900" b="1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A2CD-7322-4F58-9BF8-DA3F68E8A9E2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7" y="9812"/>
            <a:ext cx="7213277" cy="63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375321" y="217630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Lähde: THL</a:t>
            </a:r>
            <a:endParaRPr lang="fi-FI" sz="1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9FE8-237B-4713-85E2-E5EC7DC5F17C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1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485"/>
            <a:ext cx="7344816" cy="64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6726378" y="292006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Lähde: THL</a:t>
            </a:r>
            <a:endParaRPr lang="fi-FI" sz="1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6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5"/>
          <p:cNvSpPr>
            <a:spLocks noGrp="1"/>
          </p:cNvSpPr>
          <p:nvPr>
            <p:ph type="title"/>
          </p:nvPr>
        </p:nvSpPr>
        <p:spPr>
          <a:xfrm>
            <a:off x="755650" y="333375"/>
            <a:ext cx="7632700" cy="1138238"/>
          </a:xfrm>
        </p:spPr>
        <p:txBody>
          <a:bodyPr/>
          <a:lstStyle/>
          <a:p>
            <a:r>
              <a:rPr lang="fi-FI" altLang="fi-FI" smtClean="0"/>
              <a:t>Väki vanhenee… eri kuntoisina</a:t>
            </a:r>
            <a:br>
              <a:rPr lang="fi-FI" altLang="fi-FI" smtClean="0"/>
            </a:br>
            <a:endParaRPr lang="fi-FI" altLang="fi-FI" smtClean="0"/>
          </a:p>
        </p:txBody>
      </p:sp>
      <p:pic>
        <p:nvPicPr>
          <p:cNvPr id="8196" name="Picture 4" descr="http://terveytemme.fi/ath/tulokset/graph/ath_fcability_evrydayl_age75_cr_ath_4_gender_educ3_year_201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28775"/>
            <a:ext cx="4378325" cy="3968750"/>
          </a:xfrm>
          <a:noFill/>
        </p:spPr>
      </p:pic>
      <p:pic>
        <p:nvPicPr>
          <p:cNvPr id="8197" name="Picture 7" descr="http://terveytemme.fi/ath/tulokset/graph/ath_fcability_evrydayl_age75_cr_ath_4_age_group_gender_year_2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47992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60C-ABD9-4450-84DA-46324ED0EBEF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69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"/>
            <a:ext cx="9144000" cy="69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mtClean="0"/>
              <a:t>Vanhuus ei tule yksin…</a:t>
            </a:r>
            <a:r>
              <a:rPr lang="fi-FI" altLang="fi-FI" sz="2400" smtClean="0"/>
              <a:t/>
            </a:r>
            <a:br>
              <a:rPr lang="fi-FI" altLang="fi-FI" sz="2400" smtClean="0"/>
            </a:br>
            <a:r>
              <a:rPr lang="fi-FI" altLang="fi-FI" sz="2000" b="0" smtClean="0"/>
              <a:t>75 vuotta täyttäneet, % väestöstä maakunnittain 2010, ennuste 2030 sekä muistisairaiden määrä</a:t>
            </a:r>
          </a:p>
        </p:txBody>
      </p:sp>
      <p:pic>
        <p:nvPicPr>
          <p:cNvPr id="9219" name="Picture 3" descr="STM_Kunnat_2010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85900"/>
            <a:ext cx="32416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M_Kunnat_2010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5900"/>
            <a:ext cx="32400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47725" y="5980113"/>
            <a:ext cx="20875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i-FI" altLang="fi-FI" sz="600"/>
              <a:t>Lähde: Tilastokeskut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i-FI" altLang="fi-FI" sz="600"/>
              <a:t>Copyright: Karttakeskus OY AL 12018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847725" y="3267075"/>
            <a:ext cx="8778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5,6 –   9,9 (13)</a:t>
            </a:r>
          </a:p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10,0 – 13,9   (6)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847725" y="3084513"/>
            <a:ext cx="1709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i-FI" altLang="fi-FI" sz="900"/>
              <a:t>75 v. täytt. % väestöstä 2010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5014913" y="3267075"/>
            <a:ext cx="879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10,0 – 13,9   (4)</a:t>
            </a:r>
          </a:p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14,0 – 17,4 (12)</a:t>
            </a:r>
          </a:p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17,5 – 19,9   (2)</a:t>
            </a:r>
          </a:p>
          <a:p>
            <a:pPr algn="r" eaLnBrk="1" hangingPunct="1">
              <a:lnSpc>
                <a:spcPts val="13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20,0 – 32,0   (1)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5014913" y="3084513"/>
            <a:ext cx="1711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i-FI" altLang="fi-FI" sz="900"/>
              <a:t>75 v. täytt. % väestöstä 2030</a:t>
            </a: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847725" y="1981200"/>
            <a:ext cx="1673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0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900"/>
              <a:t>Muistisairaiden määrä </a:t>
            </a:r>
            <a:br>
              <a:rPr lang="fi-FI" altLang="fi-FI" sz="900"/>
            </a:br>
            <a:r>
              <a:rPr lang="fi-FI" altLang="fi-FI" sz="900"/>
              <a:t>maakunnassa 2010</a:t>
            </a:r>
          </a:p>
          <a:p>
            <a:pPr eaLnBrk="1" hangingPunct="1">
              <a:lnSpc>
                <a:spcPts val="1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fi-FI" sz="900"/>
              <a:t>koko Suomi </a:t>
            </a:r>
            <a:r>
              <a:rPr lang="fi-FI" altLang="fi-FI" sz="900"/>
              <a:t>= 77 395</a:t>
            </a:r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5014913" y="1981200"/>
            <a:ext cx="16748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0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900"/>
              <a:t>Muistisairaiden määrä </a:t>
            </a:r>
            <a:br>
              <a:rPr lang="fi-FI" altLang="fi-FI" sz="900"/>
            </a:br>
            <a:r>
              <a:rPr lang="fi-FI" altLang="fi-FI" sz="900"/>
              <a:t>maakunnassa 2030</a:t>
            </a:r>
          </a:p>
          <a:p>
            <a:pPr eaLnBrk="1" hangingPunct="1">
              <a:lnSpc>
                <a:spcPts val="1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fi-FI" sz="900"/>
              <a:t>koko Suomi </a:t>
            </a:r>
            <a:r>
              <a:rPr lang="fi-FI" altLang="fi-FI" sz="900"/>
              <a:t>= 144 414</a:t>
            </a:r>
          </a:p>
        </p:txBody>
      </p:sp>
      <p:sp>
        <p:nvSpPr>
          <p:cNvPr id="9228" name="TextBox 20"/>
          <p:cNvSpPr txBox="1">
            <a:spLocks noChangeArrowheads="1"/>
          </p:cNvSpPr>
          <p:nvPr/>
        </p:nvSpPr>
        <p:spPr bwMode="auto">
          <a:xfrm>
            <a:off x="5175250" y="3970338"/>
            <a:ext cx="981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1 000 muistisairasta </a:t>
            </a:r>
            <a:br>
              <a:rPr lang="fi-FI" altLang="fi-FI" sz="800"/>
            </a:br>
            <a:r>
              <a:rPr lang="fi-FI" altLang="fi-FI" sz="800"/>
              <a:t>henkiöä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1006475" y="3635375"/>
            <a:ext cx="9890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00"/>
              </a:lnSpc>
              <a:spcAft>
                <a:spcPct val="0"/>
              </a:spcAft>
              <a:buClrTx/>
              <a:buFontTx/>
              <a:buNone/>
            </a:pPr>
            <a:r>
              <a:rPr lang="fi-FI" altLang="fi-FI" sz="800"/>
              <a:t>1 000 muistisairasta </a:t>
            </a:r>
            <a:br>
              <a:rPr lang="fi-FI" altLang="fi-FI" sz="800"/>
            </a:br>
            <a:r>
              <a:rPr lang="fi-FI" altLang="fi-FI" sz="800"/>
              <a:t>henkiöä</a:t>
            </a:r>
          </a:p>
        </p:txBody>
      </p:sp>
      <p:sp>
        <p:nvSpPr>
          <p:cNvPr id="9230" name="Päivämäärän paikkamerkki 13"/>
          <p:cNvSpPr>
            <a:spLocks noGrp="1"/>
          </p:cNvSpPr>
          <p:nvPr>
            <p:ph type="dt" sz="quarter" idx="12"/>
          </p:nvPr>
        </p:nvSpPr>
        <p:spPr>
          <a:xfrm>
            <a:off x="6156325" y="6179035"/>
            <a:ext cx="1401762" cy="40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12DF658A-6824-4D58-881E-39970E5E2103}" type="datetime1">
              <a:rPr lang="fi-FI" altLang="fi-FI" sz="1200" smtClean="0"/>
              <a:t>1.10.2014</a:t>
            </a:fld>
            <a:endParaRPr lang="en-US" altLang="fi-FI" sz="1200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082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2" y="0"/>
            <a:ext cx="7404429" cy="6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726378" y="292006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Lähde: THL</a:t>
            </a:r>
            <a:endParaRPr lang="fi-FI" sz="1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0581-D8FB-45F1-A4E3-57D326870E1B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9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42" y="0"/>
            <a:ext cx="9152342" cy="68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37"/>
            <a:ext cx="9144000" cy="69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91"/>
            <a:ext cx="9352884" cy="700015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67544" y="62373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2E63"/>
                </a:solidFill>
              </a:rPr>
              <a:t>Kiitos!  </a:t>
            </a:r>
            <a:r>
              <a:rPr lang="fi-FI" sz="2800" b="1" dirty="0" err="1" smtClean="0">
                <a:solidFill>
                  <a:srgbClr val="002E63"/>
                </a:solidFill>
              </a:rPr>
              <a:t>Tack</a:t>
            </a:r>
            <a:r>
              <a:rPr lang="fi-FI" sz="2800" b="1" dirty="0" smtClean="0">
                <a:solidFill>
                  <a:srgbClr val="002E63"/>
                </a:solidFill>
              </a:rPr>
              <a:t>!</a:t>
            </a:r>
            <a:endParaRPr lang="fi-FI" sz="2800" b="1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3" y="404665"/>
            <a:ext cx="7558413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1" y="5805264"/>
            <a:ext cx="185559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663812" y="6093296"/>
            <a:ext cx="2493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Laatusuositus 2013</a:t>
            </a:r>
            <a:endParaRPr lang="fi-FI" sz="11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F611-DBC7-4785-9A4F-3FC9FF8201D4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3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7428" r="20872" b="6702"/>
          <a:stretch>
            <a:fillRect/>
          </a:stretch>
        </p:blipFill>
        <p:spPr bwMode="auto">
          <a:xfrm>
            <a:off x="4815903" y="899351"/>
            <a:ext cx="3210560" cy="5400675"/>
          </a:xfrm>
          <a:prstGeom prst="rect">
            <a:avLst/>
          </a:prstGeom>
          <a:noFill/>
        </p:spPr>
      </p:pic>
      <p:pic>
        <p:nvPicPr>
          <p:cNvPr id="4" name="Kuva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7430" r="21339" b="6288"/>
          <a:stretch>
            <a:fillRect/>
          </a:stretch>
        </p:blipFill>
        <p:spPr bwMode="auto">
          <a:xfrm>
            <a:off x="1129728" y="912178"/>
            <a:ext cx="3141980" cy="5397500"/>
          </a:xfrm>
          <a:prstGeom prst="rect">
            <a:avLst/>
          </a:prstGeom>
          <a:noFill/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679450" y="189294"/>
            <a:ext cx="7778750" cy="78606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Väestöllinen huoltosuhde kunnittain 2020 ja 2030</a:t>
            </a:r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4651" r="7947" b="7751"/>
          <a:stretch>
            <a:fillRect/>
          </a:stretch>
        </p:blipFill>
        <p:spPr bwMode="auto">
          <a:xfrm>
            <a:off x="4930203" y="2847658"/>
            <a:ext cx="1247775" cy="1076325"/>
          </a:xfrm>
          <a:prstGeom prst="rect">
            <a:avLst/>
          </a:prstGeom>
          <a:noFill/>
        </p:spPr>
      </p:pic>
      <p:pic>
        <p:nvPicPr>
          <p:cNvPr id="7" name="Kuva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5217" r="11920" b="6087"/>
          <a:stretch>
            <a:fillRect/>
          </a:stretch>
        </p:blipFill>
        <p:spPr bwMode="auto">
          <a:xfrm>
            <a:off x="1148778" y="2847658"/>
            <a:ext cx="1209675" cy="971550"/>
          </a:xfrm>
          <a:prstGeom prst="rect">
            <a:avLst/>
          </a:prstGeom>
          <a:noFill/>
        </p:spPr>
      </p:pic>
      <p:sp>
        <p:nvSpPr>
          <p:cNvPr id="8" name="Tekstiruutu 7"/>
          <p:cNvSpPr txBox="1"/>
          <p:nvPr/>
        </p:nvSpPr>
        <p:spPr>
          <a:xfrm>
            <a:off x="7568747" y="6481416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Lähde: </a:t>
            </a:r>
            <a:r>
              <a:rPr lang="fi-FI" sz="1000" dirty="0" smtClean="0"/>
              <a:t>Tilastokeskus</a:t>
            </a:r>
            <a:endParaRPr lang="fi-FI" sz="10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3376-0C64-4F63-925E-77B65768E062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83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9306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663812" y="6021288"/>
            <a:ext cx="2493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Laatusuositus 2013</a:t>
            </a:r>
            <a:endParaRPr lang="fi-FI" sz="11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CC8A-B8B5-4778-8795-7104CE45AA73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0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8750" cy="440887"/>
          </a:xfrm>
        </p:spPr>
        <p:txBody>
          <a:bodyPr>
            <a:noAutofit/>
          </a:bodyPr>
          <a:lstStyle/>
          <a:p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Vanhuspalvelulaki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620688"/>
            <a:ext cx="8357046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 b="1" dirty="0" smtClean="0">
                <a:solidFill>
                  <a:schemeClr val="accent1"/>
                </a:solidFill>
              </a:rPr>
              <a:t>Tavoitteet</a:t>
            </a:r>
          </a:p>
          <a:p>
            <a:r>
              <a:rPr lang="fi-FI" sz="1800" dirty="0" smtClean="0">
                <a:solidFill>
                  <a:schemeClr val="accent1"/>
                </a:solidFill>
              </a:rPr>
              <a:t>Tukea ikääntyneen väestön hyvinvointia, terveyttä, toimintakykyä ja itsenäistä suoriutumista.</a:t>
            </a:r>
          </a:p>
          <a:p>
            <a:r>
              <a:rPr lang="fi-FI" sz="1800" dirty="0" smtClean="0">
                <a:solidFill>
                  <a:schemeClr val="accent1"/>
                </a:solidFill>
              </a:rPr>
              <a:t>Parantaa ikääntyneen väestön mahdollisuutta vaikuttaa päätösten valmisteluun ja palvelujen kehittämiseen kunnassa, esim. kansalaisraadit, vanhusneuvostot</a:t>
            </a:r>
          </a:p>
          <a:p>
            <a:r>
              <a:rPr lang="fi-FI" sz="1800" dirty="0" smtClean="0">
                <a:solidFill>
                  <a:schemeClr val="accent1"/>
                </a:solidFill>
              </a:rPr>
              <a:t>Parantaa iäkkään henkilön mahdollisuutta saada laadukkaita sosiaali- ja terveyspalveluja sekä ohjausta muiden palvelun käyttöön</a:t>
            </a:r>
          </a:p>
          <a:p>
            <a:r>
              <a:rPr lang="fi-FI" sz="1800" dirty="0" smtClean="0">
                <a:solidFill>
                  <a:schemeClr val="accent1"/>
                </a:solidFill>
              </a:rPr>
              <a:t>Vahvistaa iäkkään mahdollisuutta vaikuttaa palvelujensa sisältöön ja toteuttamistapaan </a:t>
            </a:r>
          </a:p>
          <a:p>
            <a:pPr marL="0" indent="0"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800" b="1" dirty="0" smtClean="0">
                <a:solidFill>
                  <a:schemeClr val="accent1"/>
                </a:solidFill>
              </a:rPr>
              <a:t>Keskeistä</a:t>
            </a:r>
          </a:p>
          <a:p>
            <a:r>
              <a:rPr lang="fi-FI" sz="1800" dirty="0" smtClean="0">
                <a:solidFill>
                  <a:schemeClr val="accent1"/>
                </a:solidFill>
              </a:rPr>
              <a:t>Hyvinvoinnin ja terveyden edistäminen ja kotona asumisen tukeminen. Kuntoutus mukana kaikissa palveluissa. Laitoshoito viimesijaista.</a:t>
            </a:r>
          </a:p>
          <a:p>
            <a:pPr marL="0" indent="0"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800" b="1" dirty="0" smtClean="0">
                <a:solidFill>
                  <a:schemeClr val="accent1"/>
                </a:solidFill>
              </a:rPr>
              <a:t>Hyvinvoinnin tukemista yhteistyössä</a:t>
            </a:r>
          </a:p>
          <a:p>
            <a:r>
              <a:rPr lang="fi-FI" sz="1800" dirty="0">
                <a:solidFill>
                  <a:schemeClr val="accent1"/>
                </a:solidFill>
              </a:rPr>
              <a:t>Kunnan </a:t>
            </a:r>
            <a:r>
              <a:rPr lang="fi-FI" sz="1800" dirty="0" smtClean="0">
                <a:solidFill>
                  <a:schemeClr val="accent1"/>
                </a:solidFill>
              </a:rPr>
              <a:t>toimittava yhteistyössä </a:t>
            </a:r>
            <a:r>
              <a:rPr lang="fi-FI" sz="1800" dirty="0">
                <a:solidFill>
                  <a:schemeClr val="accent1"/>
                </a:solidFill>
              </a:rPr>
              <a:t>muiden toimijoiden kanssa ikääntyneen väestön hyvinvoinnin tukemiseksi</a:t>
            </a:r>
          </a:p>
          <a:p>
            <a:r>
              <a:rPr lang="fi-FI" sz="1800" dirty="0">
                <a:solidFill>
                  <a:schemeClr val="accent1"/>
                </a:solidFill>
              </a:rPr>
              <a:t>Erityishuomio riskiryhmiin</a:t>
            </a:r>
          </a:p>
          <a:p>
            <a:r>
              <a:rPr lang="fi-FI" sz="1800" dirty="0">
                <a:solidFill>
                  <a:schemeClr val="accent1"/>
                </a:solidFill>
              </a:rPr>
              <a:t>Neuvontaa ja ohjausta; ravitsemus, liikunta, aivoterveyden edistäminen, omaehtoisen ennakoinnin </a:t>
            </a:r>
            <a:r>
              <a:rPr lang="fi-FI" sz="1800" dirty="0" smtClean="0">
                <a:solidFill>
                  <a:schemeClr val="accent1"/>
                </a:solidFill>
              </a:rPr>
              <a:t>mahdollisuudet</a:t>
            </a:r>
            <a:endParaRPr lang="fi-FI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560-BFD2-4CD6-9946-E61F62667F90}" type="slidenum">
              <a:rPr lang="fi-FI" smtClean="0"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B-6F07-4BC8-A048-A329F81D6F34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6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9600" cy="580926"/>
          </a:xfrm>
        </p:spPr>
        <p:txBody>
          <a:bodyPr>
            <a:normAutofit/>
          </a:bodyPr>
          <a:lstStyle/>
          <a:p>
            <a:r>
              <a:rPr lang="fi-FI" sz="2400" dirty="0" smtClean="0"/>
              <a:t>Laatusuositus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052736"/>
            <a:ext cx="7779600" cy="507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smtClean="0"/>
              <a:t>Ikäystävällisen Suomen rakentamiseksi laatusuosituksessa seitsemän teema-aluetta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D77-E610-414E-80D3-75A643DC81F1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6017"/>
            <a:ext cx="613575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3834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827584" y="537321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Lähde: Laatusuositus 2013</a:t>
            </a:r>
            <a:endParaRPr lang="fi-FI" sz="1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DC4-B420-4DFE-86A5-EABA48EDB25A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6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476672"/>
            <a:ext cx="86649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C959-1C3A-4759-80A9-FB91435FE792}" type="datetime1">
              <a:rPr lang="fi-FI" smtClean="0"/>
              <a:t>1.10.2014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Tuula Haatainen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2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1_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622</TotalTime>
  <Words>504</Words>
  <Application>Microsoft Office PowerPoint</Application>
  <PresentationFormat>Näytössä katseltava diaesitys (4:3)</PresentationFormat>
  <Paragraphs>184</Paragraphs>
  <Slides>24</Slides>
  <Notes>18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Kuntaliitto suomen- ja ruotsinkielinen</vt:lpstr>
      <vt:lpstr>1_Kuntaliitto suomen- ja ruotsinkielinen</vt:lpstr>
      <vt:lpstr>Kuntaliitto suomenkielinen</vt:lpstr>
      <vt:lpstr>Miina Sillanpää Seuran ja  Valtaa vanhuus –liikkeen seminaari 1.10.2014</vt:lpstr>
      <vt:lpstr>PowerPoint-esitys</vt:lpstr>
      <vt:lpstr>PowerPoint-esitys</vt:lpstr>
      <vt:lpstr>Väestöllinen huoltosuhde kunnittain 2020 ja 2030</vt:lpstr>
      <vt:lpstr>PowerPoint-esitys</vt:lpstr>
      <vt:lpstr> Vanhuspalvelulaki</vt:lpstr>
      <vt:lpstr>Laatusuositus</vt:lpstr>
      <vt:lpstr>PowerPoint-esitys</vt:lpstr>
      <vt:lpstr>PowerPoint-esitys</vt:lpstr>
      <vt:lpstr>Palvelurakenne vuosina 2000‒2012 ja valtakunnalliset tavoitteet vuoteen 2017, osuus 75 vuotta täyttäneistä (%)  Palvelurakenne ja palveluvalikoima kunnan asukkaiden tarpeita vastaavasti, rinnalla tarvittavat resurssit Monipuolinen palveluvalikoima mahdollistaa iäkkään henkilön tarpeenmukaiset räätälöidyt palvelut</vt:lpstr>
      <vt:lpstr>Omaisiaan ja läheisiään auttavien ja omaishoidon tukea saavien määrä</vt:lpstr>
      <vt:lpstr>PowerPoint-esitys</vt:lpstr>
      <vt:lpstr>PowerPoint-esitys</vt:lpstr>
      <vt:lpstr>Vanhuuseläkkeensaajien keskimääräinen kokonaiseläke 31.12.2013 Lähde: Eläketurvakeskus </vt:lpstr>
      <vt:lpstr>Täyttä kansaneläkettä saaneet 65 vuotta täyttäneet, % vastaavanikäisestä väestöstä 2013  Lähde: THL, Sotkanet </vt:lpstr>
      <vt:lpstr>koko maa=100 Lähde: Kela, Terveyspuntari</vt:lpstr>
      <vt:lpstr>PowerPoint-esitys</vt:lpstr>
      <vt:lpstr>PowerPoint-esitys</vt:lpstr>
      <vt:lpstr>Väki vanhenee… eri kuntoisina </vt:lpstr>
      <vt:lpstr>Vanhuus ei tule yksin… 75 vuotta täyttäneet, % väestöstä maakunnittain 2010, ennuste 2030 sekä muistisairaiden määrä</vt:lpstr>
      <vt:lpstr>PowerPoint-esitys</vt:lpstr>
      <vt:lpstr>PowerPoint-esitys</vt:lpstr>
      <vt:lpstr>PowerPoint-esitys</vt:lpstr>
      <vt:lpstr>PowerPoint-esitys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Sjöholm Mari</dc:creator>
  <cp:lastModifiedBy>Haatainen Tuula</cp:lastModifiedBy>
  <cp:revision>80</cp:revision>
  <cp:lastPrinted>2014-09-26T12:52:35Z</cp:lastPrinted>
  <dcterms:created xsi:type="dcterms:W3CDTF">2013-10-04T08:38:29Z</dcterms:created>
  <dcterms:modified xsi:type="dcterms:W3CDTF">2014-10-01T09:34:10Z</dcterms:modified>
</cp:coreProperties>
</file>